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9"/>
  </p:notesMasterIdLst>
  <p:sldIdLst>
    <p:sldId id="294" r:id="rId2"/>
    <p:sldId id="258" r:id="rId3"/>
    <p:sldId id="259" r:id="rId4"/>
    <p:sldId id="309" r:id="rId5"/>
    <p:sldId id="305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298" r:id="rId19"/>
    <p:sldId id="299" r:id="rId20"/>
    <p:sldId id="330" r:id="rId21"/>
    <p:sldId id="331" r:id="rId22"/>
    <p:sldId id="334" r:id="rId23"/>
    <p:sldId id="332" r:id="rId24"/>
    <p:sldId id="336" r:id="rId25"/>
    <p:sldId id="337" r:id="rId26"/>
    <p:sldId id="288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608053" y="1252250"/>
            <a:ext cx="3420484" cy="2176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TESTE FONTE, USO DO MULTIMETRO E LIGAÇÃO PAINEL FRONTAL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53" y="53805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pt-BR" dirty="0"/>
              <a:t>Objetivos do aterramento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48" y="0"/>
            <a:ext cx="10853056" cy="4593770"/>
          </a:xfrm>
        </p:spPr>
        <p:txBody>
          <a:bodyPr anchor="ctr">
            <a:normAutofit/>
          </a:bodyPr>
          <a:lstStyle/>
          <a:p>
            <a:pPr algn="ctr"/>
            <a:r>
              <a:rPr lang="pt-BR" sz="2400" b="1" dirty="0"/>
              <a:t> </a:t>
            </a:r>
            <a:r>
              <a:rPr lang="pt-BR" sz="2400" b="1" dirty="0">
                <a:solidFill>
                  <a:srgbClr val="FF0000"/>
                </a:solidFill>
              </a:rPr>
              <a:t>Existência de aterramento aberto ou alta resistência.</a:t>
            </a:r>
          </a:p>
          <a:p>
            <a:pPr algn="ctr"/>
            <a:r>
              <a:rPr lang="pt-BR" sz="2400" b="1" dirty="0">
                <a:solidFill>
                  <a:srgbClr val="FF0000"/>
                </a:solidFill>
              </a:rPr>
              <a:t>Existência de uma condição anormal entre condutores elétricos</a:t>
            </a:r>
            <a:endParaRPr lang="pt-BR" sz="2400" dirty="0"/>
          </a:p>
          <a:p>
            <a:endParaRPr lang="pt-BR" sz="2400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925638" y="2706414"/>
          <a:ext cx="7559675" cy="40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Imagem de bitmap" r:id="rId3" imgW="6466667" imgH="4858428" progId="PBrush">
                  <p:embed/>
                </p:oleObj>
              </mc:Choice>
              <mc:Fallback>
                <p:oleObj name="Imagem de bitmap" r:id="rId3" imgW="6466667" imgH="4858428" progId="PBrush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2706414"/>
                        <a:ext cx="7559675" cy="4025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/>
          </p:nvPr>
        </p:nvGraphicFramePr>
        <p:xfrm>
          <a:off x="8037677" y="568308"/>
          <a:ext cx="25796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Objeto de Shell de Gerenciador" showAsIcon="1" r:id="rId5" imgW="2580480" imgH="685440" progId="Package">
                  <p:embed/>
                </p:oleObj>
              </mc:Choice>
              <mc:Fallback>
                <p:oleObj name="Objeto de Shell de Gerenciador" showAsIcon="1" r:id="rId5" imgW="2580480" imgH="685440" progId="Package">
                  <p:embed/>
                  <p:pic>
                    <p:nvPicPr>
                      <p:cNvPr id="8" name="Objeto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7677" y="568308"/>
                        <a:ext cx="257968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503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pt-BR" dirty="0"/>
              <a:t>Eletricidade estática</a:t>
            </a: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945016" y="1483859"/>
            <a:ext cx="10515600" cy="4351338"/>
          </a:xfrm>
        </p:spPr>
        <p:txBody>
          <a:bodyPr/>
          <a:lstStyle/>
          <a:p>
            <a:pPr algn="just"/>
            <a:r>
              <a:rPr lang="pt-BR" sz="2400" dirty="0"/>
              <a:t>A descarga eletrostática, embora geralmente inofensiva para as pessoas, pode criar sérios problemas em equipamentos eletrônicos sensíveis, a menos que manipulados corretamente. 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8002" y="2958647"/>
            <a:ext cx="2522537" cy="301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3525" y="3200401"/>
            <a:ext cx="4267200" cy="270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843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pt-BR" b="1" dirty="0" err="1"/>
              <a:t>Subtensões</a:t>
            </a:r>
            <a:r>
              <a:rPr lang="pt-BR" b="1" dirty="0"/>
              <a:t> e </a:t>
            </a:r>
            <a:r>
              <a:rPr lang="pt-BR" b="1" dirty="0" err="1"/>
              <a:t>sobretensões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33" y="1948544"/>
            <a:ext cx="10853056" cy="4593770"/>
          </a:xfrm>
        </p:spPr>
        <p:txBody>
          <a:bodyPr anchor="ctr">
            <a:normAutofit/>
          </a:bodyPr>
          <a:lstStyle/>
          <a:p>
            <a:r>
              <a:rPr lang="pt-BR" sz="2400" b="1" dirty="0"/>
              <a:t> </a:t>
            </a:r>
            <a:endParaRPr lang="pt-BR" sz="2400" dirty="0"/>
          </a:p>
          <a:p>
            <a:endParaRPr lang="pt-BR" sz="2400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043937"/>
              </p:ext>
            </p:extLst>
          </p:nvPr>
        </p:nvGraphicFramePr>
        <p:xfrm>
          <a:off x="488731" y="1808210"/>
          <a:ext cx="10909738" cy="4816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Imagem de bitmap" r:id="rId3" imgW="6428571" imgH="3962953" progId="PBrush">
                  <p:embed/>
                </p:oleObj>
              </mc:Choice>
              <mc:Fallback>
                <p:oleObj name="Imagem de bitmap" r:id="rId3" imgW="6428571" imgH="3962953" progId="PBrush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31" y="1808210"/>
                        <a:ext cx="10909738" cy="48168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182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Equipamentos proteção elétrica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288" y="1345937"/>
            <a:ext cx="10853056" cy="4593770"/>
          </a:xfrm>
        </p:spPr>
        <p:txBody>
          <a:bodyPr anchor="ctr">
            <a:normAutofit/>
          </a:bodyPr>
          <a:lstStyle/>
          <a:p>
            <a:r>
              <a:rPr lang="pt-BR" dirty="0"/>
              <a:t>grupo motor Estabilizadores de tensão</a:t>
            </a:r>
          </a:p>
          <a:p>
            <a:r>
              <a:rPr lang="pt-BR" dirty="0"/>
              <a:t>Filtro de linha</a:t>
            </a:r>
          </a:p>
          <a:p>
            <a:r>
              <a:rPr lang="pt-BR" dirty="0"/>
              <a:t>No break</a:t>
            </a:r>
          </a:p>
          <a:p>
            <a:r>
              <a:rPr lang="pt-BR" dirty="0"/>
              <a:t>GMG gerador</a:t>
            </a:r>
          </a:p>
          <a:p>
            <a:r>
              <a:rPr lang="pt-BR" sz="2400" dirty="0"/>
              <a:t>Todos para o correto funcionamento e proteção requerem o aterramento.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2713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pPr eaLnBrk="0" hangingPunct="0">
              <a:lnSpc>
                <a:spcPct val="84000"/>
              </a:lnSpc>
              <a:spcBef>
                <a:spcPts val="500"/>
              </a:spcBef>
              <a:spcAft>
                <a:spcPts val="500"/>
              </a:spcAft>
              <a:buClr>
                <a:srgbClr val="0000FF"/>
              </a:buCl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pt-BR" b="1" dirty="0"/>
              <a:t> </a:t>
            </a:r>
            <a:r>
              <a:rPr lang="en-GB" b="1" dirty="0" err="1">
                <a:latin typeface="Bitstream Vera Sans" charset="0"/>
              </a:rPr>
              <a:t>Estabilizadores</a:t>
            </a:r>
            <a:endParaRPr lang="en-GB" b="1" dirty="0">
              <a:latin typeface="Bitstream Vera Sans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288" y="1345937"/>
            <a:ext cx="10853056" cy="4593770"/>
          </a:xfrm>
        </p:spPr>
        <p:txBody>
          <a:bodyPr anchor="ctr">
            <a:normAutofit/>
          </a:bodyPr>
          <a:lstStyle/>
          <a:p>
            <a:pPr lvl="1" eaLnBrk="0" hangingPunct="0">
              <a:lnSpc>
                <a:spcPct val="84000"/>
              </a:lnSpc>
              <a:spcAft>
                <a:spcPts val="500"/>
              </a:spcAft>
              <a:buClr>
                <a:srgbClr val="000000"/>
              </a:buClr>
              <a:buSzPct val="45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200" b="1" dirty="0" err="1">
                <a:latin typeface="Bitstream Vera Sans" charset="0"/>
              </a:rPr>
              <a:t>Tipo</a:t>
            </a:r>
            <a:r>
              <a:rPr lang="en-GB" sz="2200" b="1" dirty="0">
                <a:latin typeface="Bitstream Vera Sans" charset="0"/>
              </a:rPr>
              <a:t> de </a:t>
            </a:r>
            <a:r>
              <a:rPr lang="en-GB" sz="2200" b="1" dirty="0" err="1">
                <a:latin typeface="Bitstream Vera Sans" charset="0"/>
              </a:rPr>
              <a:t>proteção</a:t>
            </a:r>
            <a:r>
              <a:rPr lang="en-GB" sz="2200" b="1" dirty="0">
                <a:latin typeface="Bitstream Vera Sans" charset="0"/>
              </a:rPr>
              <a:t>: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Subtensões</a:t>
            </a:r>
            <a:r>
              <a:rPr lang="en-GB" sz="2200" dirty="0">
                <a:latin typeface="Bitstream Vera Sans" charset="0"/>
              </a:rPr>
              <a:t>, </a:t>
            </a:r>
            <a:r>
              <a:rPr lang="en-GB" sz="2200" dirty="0" err="1">
                <a:latin typeface="Bitstream Vera Sans" charset="0"/>
              </a:rPr>
              <a:t>Sobretensões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Surtos</a:t>
            </a:r>
            <a:r>
              <a:rPr lang="en-GB" sz="2200" dirty="0">
                <a:latin typeface="Bitstream Vera Sans" charset="0"/>
              </a:rPr>
              <a:t>, Pico de </a:t>
            </a:r>
            <a:r>
              <a:rPr lang="en-GB" sz="2200" dirty="0" err="1">
                <a:latin typeface="Bitstream Vera Sans" charset="0"/>
              </a:rPr>
              <a:t>Energia</a:t>
            </a:r>
            <a:r>
              <a:rPr lang="en-GB" sz="2200" dirty="0">
                <a:latin typeface="Bitstream Vera Sans" charset="0"/>
              </a:rPr>
              <a:t>, </a:t>
            </a:r>
            <a:r>
              <a:rPr lang="en-GB" sz="2200" dirty="0" err="1">
                <a:latin typeface="Bitstream Vera Sans" charset="0"/>
              </a:rPr>
              <a:t>Ruídos</a:t>
            </a:r>
            <a:endParaRPr lang="en-GB" sz="2200" dirty="0">
              <a:latin typeface="Bitstream Vera Sans" charset="0"/>
            </a:endParaRPr>
          </a:p>
          <a:p>
            <a:pPr lvl="1" eaLnBrk="0" hangingPunct="0">
              <a:lnSpc>
                <a:spcPct val="84000"/>
              </a:lnSpc>
              <a:spcAft>
                <a:spcPts val="500"/>
              </a:spcAft>
              <a:buClr>
                <a:srgbClr val="000000"/>
              </a:buClr>
              <a:buSzPct val="45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2200" dirty="0">
              <a:latin typeface="Bitstream Vera Sans" charset="0"/>
            </a:endParaRPr>
          </a:p>
          <a:p>
            <a:pPr lvl="1" eaLnBrk="0" hangingPunct="0">
              <a:lnSpc>
                <a:spcPct val="84000"/>
              </a:lnSpc>
              <a:spcAft>
                <a:spcPts val="500"/>
              </a:spcAft>
              <a:buClr>
                <a:srgbClr val="000000"/>
              </a:buClr>
              <a:buSzPct val="45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200" dirty="0">
                <a:latin typeface="Bitstream Vera Sans" charset="0"/>
              </a:rPr>
              <a:t>Regula a </a:t>
            </a:r>
            <a:r>
              <a:rPr lang="en-GB" sz="2200" dirty="0" err="1">
                <a:latin typeface="Bitstream Vera Sans" charset="0"/>
              </a:rPr>
              <a:t>tensão</a:t>
            </a:r>
            <a:r>
              <a:rPr lang="en-GB" sz="2200" dirty="0">
                <a:latin typeface="Bitstream Vera Sans" charset="0"/>
              </a:rPr>
              <a:t> de entrada. É </a:t>
            </a:r>
            <a:r>
              <a:rPr lang="en-GB" sz="2200" dirty="0" err="1">
                <a:latin typeface="Bitstream Vera Sans" charset="0"/>
              </a:rPr>
              <a:t>essencial</a:t>
            </a:r>
            <a:r>
              <a:rPr lang="en-GB" sz="2200" dirty="0">
                <a:latin typeface="Bitstream Vera Sans" charset="0"/>
              </a:rPr>
              <a:t> que </a:t>
            </a:r>
            <a:r>
              <a:rPr lang="en-GB" sz="2200" dirty="0" err="1">
                <a:latin typeface="Bitstream Vera Sans" charset="0"/>
              </a:rPr>
              <a:t>incorpore</a:t>
            </a:r>
            <a:r>
              <a:rPr lang="en-GB" sz="2200" dirty="0">
                <a:latin typeface="Bitstream Vera Sans" charset="0"/>
              </a:rPr>
              <a:t> as </a:t>
            </a:r>
            <a:r>
              <a:rPr lang="en-GB" sz="2200" dirty="0" err="1">
                <a:latin typeface="Bitstream Vera Sans" charset="0"/>
              </a:rPr>
              <a:t>funções</a:t>
            </a:r>
            <a:r>
              <a:rPr lang="en-GB" sz="2200" dirty="0">
                <a:latin typeface="Bitstream Vera Sans" charset="0"/>
              </a:rPr>
              <a:t> de um </a:t>
            </a:r>
            <a:r>
              <a:rPr lang="en-GB" sz="2200" dirty="0" err="1">
                <a:latin typeface="Bitstream Vera Sans" charset="0"/>
              </a:rPr>
              <a:t>filtro</a:t>
            </a:r>
            <a:r>
              <a:rPr lang="en-GB" sz="2200" dirty="0">
                <a:latin typeface="Bitstream Vera Sans" charset="0"/>
              </a:rPr>
              <a:t> de </a:t>
            </a:r>
            <a:r>
              <a:rPr lang="en-GB" sz="2200" dirty="0" err="1">
                <a:latin typeface="Bitstream Vera Sans" charset="0"/>
              </a:rPr>
              <a:t>linha</a:t>
            </a:r>
            <a:r>
              <a:rPr lang="en-GB" sz="2200" dirty="0">
                <a:latin typeface="Bitstream Vera Sans" charset="0"/>
              </a:rPr>
              <a:t> para a </a:t>
            </a:r>
            <a:r>
              <a:rPr lang="en-GB" sz="2200" dirty="0" err="1">
                <a:latin typeface="Bitstream Vera Sans" charset="0"/>
              </a:rPr>
              <a:t>proteção</a:t>
            </a:r>
            <a:r>
              <a:rPr lang="en-GB" sz="2200" dirty="0">
                <a:latin typeface="Bitstream Vera Sans" charset="0"/>
              </a:rPr>
              <a:t> do hardware.</a:t>
            </a:r>
            <a:r>
              <a:rPr lang="en-GB" sz="2200" dirty="0">
                <a:solidFill>
                  <a:srgbClr val="000080"/>
                </a:solidFill>
                <a:latin typeface="Bitstream Vera Sans" charset="0"/>
              </a:rPr>
              <a:t> </a:t>
            </a:r>
          </a:p>
          <a:p>
            <a:pPr eaLnBrk="0" hangingPunct="0">
              <a:lnSpc>
                <a:spcPct val="84000"/>
              </a:lnSpc>
              <a:spcBef>
                <a:spcPts val="1500"/>
              </a:spcBef>
              <a:buClr>
                <a:srgbClr val="00008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2200" dirty="0">
              <a:solidFill>
                <a:srgbClr val="000080"/>
              </a:solidFill>
              <a:latin typeface="Bitstream Ve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3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en-GB" b="1" dirty="0" err="1">
                <a:latin typeface="Bitstream Vera Sans" charset="0"/>
              </a:rPr>
              <a:t>Filtro</a:t>
            </a:r>
            <a:r>
              <a:rPr lang="en-GB" b="1" dirty="0">
                <a:latin typeface="Bitstream Vera Sans" charset="0"/>
              </a:rPr>
              <a:t> de </a:t>
            </a:r>
            <a:r>
              <a:rPr lang="en-GB" b="1" dirty="0" err="1">
                <a:latin typeface="Bitstream Vera Sans" charset="0"/>
              </a:rPr>
              <a:t>Linha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288" y="1345937"/>
            <a:ext cx="10853056" cy="4593770"/>
          </a:xfrm>
        </p:spPr>
        <p:txBody>
          <a:bodyPr anchor="ctr">
            <a:normAutofit/>
          </a:bodyPr>
          <a:lstStyle/>
          <a:p>
            <a:pPr lvl="1" eaLnBrk="0" hangingPunct="0">
              <a:lnSpc>
                <a:spcPct val="84000"/>
              </a:lnSpc>
              <a:spcAft>
                <a:spcPts val="500"/>
              </a:spcAft>
              <a:buClr>
                <a:srgbClr val="000000"/>
              </a:buClr>
              <a:buSzPct val="45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200" b="1" dirty="0" err="1">
                <a:latin typeface="Bitstream Vera Sans" charset="0"/>
              </a:rPr>
              <a:t>Tipo</a:t>
            </a:r>
            <a:r>
              <a:rPr lang="en-GB" sz="2200" b="1" dirty="0">
                <a:latin typeface="Bitstream Vera Sans" charset="0"/>
              </a:rPr>
              <a:t> de </a:t>
            </a:r>
            <a:r>
              <a:rPr lang="en-GB" sz="2200" b="1" dirty="0" err="1">
                <a:latin typeface="Bitstream Vera Sans" charset="0"/>
              </a:rPr>
              <a:t>proteção</a:t>
            </a:r>
            <a:r>
              <a:rPr lang="en-GB" sz="2200" b="1" dirty="0">
                <a:latin typeface="Bitstream Vera Sans" charset="0"/>
              </a:rPr>
              <a:t>: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Surto</a:t>
            </a:r>
            <a:r>
              <a:rPr lang="en-GB" sz="2200" dirty="0">
                <a:latin typeface="Bitstream Vera Sans" charset="0"/>
              </a:rPr>
              <a:t>, Pico de </a:t>
            </a:r>
            <a:r>
              <a:rPr lang="en-GB" sz="2200" dirty="0" err="1">
                <a:latin typeface="Bitstream Vera Sans" charset="0"/>
              </a:rPr>
              <a:t>Energia</a:t>
            </a:r>
            <a:r>
              <a:rPr lang="en-GB" sz="2200" dirty="0">
                <a:latin typeface="Bitstream Vera Sans" charset="0"/>
              </a:rPr>
              <a:t>, </a:t>
            </a:r>
            <a:r>
              <a:rPr lang="en-GB" sz="2200" dirty="0" err="1">
                <a:latin typeface="Bitstream Vera Sans" charset="0"/>
              </a:rPr>
              <a:t>Ruído</a:t>
            </a:r>
            <a:endParaRPr lang="en-GB" sz="2200" dirty="0">
              <a:latin typeface="Bitstream Vera Sans" charset="0"/>
            </a:endParaRPr>
          </a:p>
          <a:p>
            <a:pPr lvl="1" algn="just" eaLnBrk="0" hangingPunct="0">
              <a:lnSpc>
                <a:spcPct val="84000"/>
              </a:lnSpc>
              <a:spcAft>
                <a:spcPts val="500"/>
              </a:spcAft>
              <a:buClr>
                <a:srgbClr val="000000"/>
              </a:buClr>
              <a:buSzPct val="45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200" dirty="0" err="1">
                <a:latin typeface="Bitstream Vera Sans" charset="0"/>
              </a:rPr>
              <a:t>Protege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os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equipamentos</a:t>
            </a:r>
            <a:r>
              <a:rPr lang="en-GB" sz="2200" dirty="0">
                <a:latin typeface="Bitstream Vera Sans" charset="0"/>
              </a:rPr>
              <a:t> contra </a:t>
            </a:r>
            <a:r>
              <a:rPr lang="en-GB" sz="2200" dirty="0" err="1">
                <a:latin typeface="Bitstream Vera Sans" charset="0"/>
              </a:rPr>
              <a:t>surtos</a:t>
            </a:r>
            <a:r>
              <a:rPr lang="en-GB" sz="2200" dirty="0">
                <a:latin typeface="Bitstream Vera Sans" charset="0"/>
              </a:rPr>
              <a:t> e </a:t>
            </a:r>
            <a:r>
              <a:rPr lang="en-GB" sz="2200" dirty="0" err="1">
                <a:latin typeface="Bitstream Vera Sans" charset="0"/>
              </a:rPr>
              <a:t>picos</a:t>
            </a:r>
            <a:r>
              <a:rPr lang="en-GB" sz="2200" dirty="0">
                <a:latin typeface="Bitstream Vera Sans" charset="0"/>
              </a:rPr>
              <a:t> de </a:t>
            </a:r>
            <a:r>
              <a:rPr lang="en-GB" sz="2200" dirty="0" err="1">
                <a:latin typeface="Bitstream Vera Sans" charset="0"/>
              </a:rPr>
              <a:t>energia</a:t>
            </a:r>
            <a:r>
              <a:rPr lang="en-GB" sz="2200" dirty="0">
                <a:latin typeface="Bitstream Vera Sans" charset="0"/>
              </a:rPr>
              <a:t>, e </a:t>
            </a:r>
            <a:r>
              <a:rPr lang="en-GB" sz="2200" dirty="0" err="1">
                <a:latin typeface="Bitstream Vera Sans" charset="0"/>
              </a:rPr>
              <a:t>alguns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modelos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também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estão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preparados</a:t>
            </a:r>
            <a:r>
              <a:rPr lang="en-GB" sz="2200" dirty="0">
                <a:latin typeface="Bitstream Vera Sans" charset="0"/>
              </a:rPr>
              <a:t> para a </a:t>
            </a:r>
            <a:r>
              <a:rPr lang="en-GB" sz="2200" dirty="0" err="1">
                <a:latin typeface="Bitstream Vera Sans" charset="0"/>
              </a:rPr>
              <a:t>filtragem</a:t>
            </a:r>
            <a:r>
              <a:rPr lang="en-GB" sz="2200" dirty="0">
                <a:latin typeface="Bitstream Vera Sans" charset="0"/>
              </a:rPr>
              <a:t> de </a:t>
            </a:r>
            <a:r>
              <a:rPr lang="en-GB" sz="2200" dirty="0" err="1">
                <a:latin typeface="Bitstream Vera Sans" charset="0"/>
              </a:rPr>
              <a:t>ruídos</a:t>
            </a:r>
            <a:r>
              <a:rPr lang="en-GB" sz="2200" dirty="0">
                <a:latin typeface="Bitstream Vera Sans" charset="0"/>
              </a:rPr>
              <a:t> </a:t>
            </a:r>
            <a:r>
              <a:rPr lang="en-GB" sz="2200" dirty="0" err="1">
                <a:latin typeface="Bitstream Vera Sans" charset="0"/>
              </a:rPr>
              <a:t>elétricos</a:t>
            </a:r>
            <a:r>
              <a:rPr lang="en-GB" sz="2200" dirty="0">
                <a:latin typeface="Bitstream Vera Sans" charset="0"/>
              </a:rPr>
              <a:t>.</a:t>
            </a:r>
          </a:p>
          <a:p>
            <a:pPr lvl="1" algn="just" eaLnBrk="0" hangingPunct="0">
              <a:lnSpc>
                <a:spcPct val="84000"/>
              </a:lnSpc>
              <a:spcAft>
                <a:spcPts val="500"/>
              </a:spcAft>
              <a:buClr>
                <a:srgbClr val="000000"/>
              </a:buClr>
              <a:buSzPct val="45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200" dirty="0" err="1">
                <a:latin typeface="Bitstream Vera Sans" charset="0"/>
              </a:rPr>
              <a:t>Atenção</a:t>
            </a:r>
            <a:r>
              <a:rPr lang="en-GB" sz="2200" dirty="0">
                <a:latin typeface="Bitstream Vera Sans" charset="0"/>
              </a:rPr>
              <a:t>: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não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confunda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este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dispositivo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com as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réguas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de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tomadas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de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baixo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custo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encontradas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em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abundância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 no </a:t>
            </a:r>
            <a:r>
              <a:rPr lang="en-GB" sz="2200" dirty="0" err="1">
                <a:solidFill>
                  <a:srgbClr val="FF0000"/>
                </a:solidFill>
                <a:latin typeface="Bitstream Vera Sans" charset="0"/>
              </a:rPr>
              <a:t>mercado</a:t>
            </a: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35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pt-BR" dirty="0"/>
              <a:t>No break</a:t>
            </a:r>
          </a:p>
        </p:txBody>
      </p:sp>
      <p:graphicFrame>
        <p:nvGraphicFramePr>
          <p:cNvPr id="8" name="Object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23949" y="1962943"/>
          <a:ext cx="9470479" cy="4217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Imagem de bitmap" r:id="rId3" imgW="6466667" imgH="4076190" progId="PBrush">
                  <p:embed/>
                </p:oleObj>
              </mc:Choice>
              <mc:Fallback>
                <p:oleObj name="Imagem de bitmap" r:id="rId3" imgW="6466667" imgH="4076190" progId="PBrush">
                  <p:embed/>
                  <p:pic>
                    <p:nvPicPr>
                      <p:cNvPr id="8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49" y="1962943"/>
                        <a:ext cx="9470479" cy="42171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688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pt-BR" dirty="0"/>
              <a:t>GMG grupo motor gerador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288" y="1345937"/>
            <a:ext cx="10853056" cy="4593770"/>
          </a:xfrm>
        </p:spPr>
        <p:txBody>
          <a:bodyPr anchor="ctr">
            <a:normAutofit/>
          </a:bodyPr>
          <a:lstStyle/>
          <a:p>
            <a:pPr lvl="1" eaLnBrk="0" hangingPunct="0">
              <a:lnSpc>
                <a:spcPct val="84000"/>
              </a:lnSpc>
              <a:spcAft>
                <a:spcPts val="500"/>
              </a:spcAft>
              <a:buClr>
                <a:srgbClr val="000000"/>
              </a:buClr>
              <a:buSzPct val="45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200" dirty="0">
                <a:solidFill>
                  <a:srgbClr val="FF0000"/>
                </a:solidFill>
                <a:latin typeface="Bitstream Vera Sans" charset="0"/>
              </a:rPr>
              <a:t>.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1759018"/>
            <a:ext cx="9408236" cy="462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320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D3F1388-3AA2-4CE2-A888-C32152F4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57132C-C4B2-447D-82CC-EF6A53FF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8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85" y="174171"/>
            <a:ext cx="8556171" cy="91440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1" dirty="0"/>
              <a:t>Eletricidade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5" y="987425"/>
            <a:ext cx="10515600" cy="3214461"/>
          </a:xfrm>
        </p:spPr>
        <p:txBody>
          <a:bodyPr anchor="ctr">
            <a:normAutofit/>
          </a:bodyPr>
          <a:lstStyle/>
          <a:p>
            <a:r>
              <a:rPr lang="pt-BR" sz="2400" dirty="0"/>
              <a:t>– É uma forma de energia e toda matéria possui alguma propriedade elétrica. A matéria é formada por minúsculas partículas chamadas átomos. Como vemos abaixo, o átomo possui dois tipos de carga elétrica: Positiva (prótons) no seu núcleo e Negativa.</a:t>
            </a:r>
          </a:p>
          <a:p>
            <a:r>
              <a:rPr lang="pt-BR" sz="2400" dirty="0"/>
              <a:t>(elétrons) girando em volta do núcleo</a:t>
            </a:r>
            <a:r>
              <a:rPr lang="pt-BR" sz="32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200" dirty="0"/>
          </a:p>
        </p:txBody>
      </p:sp>
      <p:pic>
        <p:nvPicPr>
          <p:cNvPr id="11" name="Imagem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29" y="4136572"/>
            <a:ext cx="6379028" cy="213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697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529" y="365124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Como testar fusíveis com um multímetro</a:t>
            </a:r>
            <a:br>
              <a:rPr lang="pt-BR" b="1" dirty="0"/>
            </a:br>
            <a:endParaRPr lang="pt-BR" dirty="0"/>
          </a:p>
        </p:txBody>
      </p:sp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1509485" y="6338500"/>
            <a:ext cx="94742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Em eletrônica e em engenharia elétrica os fusíveis são dispositivos de proteção 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 descr="Imagem relacionad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0329" y="1524000"/>
            <a:ext cx="540004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AutoShape 2" descr="Imagem intitulada Test a Fuse With a Multimeter Step 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1508" name="AutoShape 4" descr="Imagem intitulada Test a Fuse With a Multimeter Step 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10" name="Picture 6" descr="Resultado de imagem para teste fusivel bom e rui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662" y="1785257"/>
            <a:ext cx="2968624" cy="3766457"/>
          </a:xfrm>
          <a:prstGeom prst="rect">
            <a:avLst/>
          </a:prstGeom>
          <a:noFill/>
        </p:spPr>
      </p:pic>
      <p:pic>
        <p:nvPicPr>
          <p:cNvPr id="21512" name="Picture 8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5457" y="1785257"/>
            <a:ext cx="3113313" cy="3744685"/>
          </a:xfrm>
          <a:prstGeom prst="rect">
            <a:avLst/>
          </a:prstGeom>
          <a:noFill/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986972" y="5752486"/>
            <a:ext cx="1331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Fusível Bom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882572" y="5730715"/>
            <a:ext cx="1331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Fusível Ruim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200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1CA5109-5E02-469F-A569-110C1886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4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AD207FE-D832-4CDF-80F1-84100381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1893F6-5393-4E59-AEB1-895BC377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0"/>
            <a:ext cx="1209675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6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985860-CBED-480C-A66E-9F04167B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5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362899F-6AE5-443C-BCAE-E07EB836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528203"/>
          </a:xfrm>
          <a:prstGeom prst="rect">
            <a:avLst/>
          </a:prstGeom>
        </p:spPr>
      </p:pic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6F9ADC02-E1F1-4DA7-B5C0-198504B0E0B3}"/>
              </a:ext>
            </a:extLst>
          </p:cNvPr>
          <p:cNvSpPr txBox="1">
            <a:spLocks/>
          </p:cNvSpPr>
          <p:nvPr/>
        </p:nvSpPr>
        <p:spPr>
          <a:xfrm>
            <a:off x="-1" y="3528204"/>
            <a:ext cx="12191999" cy="30710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0" hangingPunct="0">
              <a:lnSpc>
                <a:spcPct val="84000"/>
              </a:lnSpc>
              <a:spcAft>
                <a:spcPts val="500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ANOTAÇÕES</a:t>
            </a:r>
            <a:endParaRPr lang="en-GB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02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TRAINE\SO\pfrontal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9456" y="404665"/>
            <a:ext cx="4038600" cy="1514475"/>
          </a:xfrm>
          <a:prstGeom prst="rect">
            <a:avLst/>
          </a:prstGeom>
          <a:noFill/>
        </p:spPr>
      </p:pic>
      <p:pic>
        <p:nvPicPr>
          <p:cNvPr id="21507" name="Picture 3" descr="C:\TRAINE\SO\pfrontal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203" y="836713"/>
            <a:ext cx="2311400" cy="1495425"/>
          </a:xfrm>
          <a:prstGeom prst="rect">
            <a:avLst/>
          </a:prstGeom>
          <a:noFill/>
        </p:spPr>
      </p:pic>
      <p:pic>
        <p:nvPicPr>
          <p:cNvPr id="21508" name="Picture 4" descr="C:\TRAINE\SO\pfrontal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3765" y="2996952"/>
            <a:ext cx="3657600" cy="1819656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881743" y="5438392"/>
            <a:ext cx="97862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OBS: Identificar na Placa Mãe o pino 1, do conector mencionado acima, que pode ser uma marca branca na Placa Mãe ou o Número 1, sendo este pino positivo, as cores fortes do conectores </a:t>
            </a:r>
            <a:r>
              <a:rPr lang="pt-BR" dirty="0" err="1"/>
              <a:t>hDD</a:t>
            </a:r>
            <a:r>
              <a:rPr lang="pt-BR" dirty="0"/>
              <a:t> LED e POWER SW, faz referencia ao positivo e branco negativo.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Corrente elétrica e tensão elétrica</a:t>
            </a:r>
            <a:endParaRPr lang="pt-B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00303000000000000" pitchFamily="50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 fontScale="55000" lnSpcReduction="20000"/>
          </a:bodyPr>
          <a:lstStyle/>
          <a:p>
            <a:r>
              <a:rPr lang="pt-BR" dirty="0"/>
              <a:t>Observando o desenho abaixo, podemos entender estas duas grandezas da eletricidade:</a:t>
            </a:r>
          </a:p>
          <a:p>
            <a:r>
              <a:rPr lang="pt-BR" dirty="0"/>
              <a:t>Um fio condutor (de cobre por exemplo) tem muitos elétrons livres. Fazendo</a:t>
            </a:r>
          </a:p>
          <a:p>
            <a:r>
              <a:rPr lang="pt-BR" dirty="0"/>
              <a:t>todos se moverem na mesma direção estabelecemos uma corrente elétrica.</a:t>
            </a:r>
          </a:p>
          <a:p>
            <a:r>
              <a:rPr lang="pt-BR" dirty="0"/>
              <a:t>Portanto corrente elétrica ( I ) é o movimento ordenado de cargas elétricas.</a:t>
            </a:r>
          </a:p>
          <a:p>
            <a:r>
              <a:rPr lang="pt-BR" b="1" u="sng" dirty="0"/>
              <a:t>Para saber a corrente que passa no resistor basta dividir a tensão pelo valor dele. Esta</a:t>
            </a:r>
            <a:endParaRPr lang="pt-BR" dirty="0"/>
          </a:p>
          <a:p>
            <a:r>
              <a:rPr lang="pt-BR" b="1" u="sng" dirty="0"/>
              <a:t>relação é a Lei de Ohm.</a:t>
            </a:r>
            <a:endParaRPr lang="pt-BR" dirty="0"/>
          </a:p>
          <a:p>
            <a:r>
              <a:rPr lang="pt-BR" b="1" u="sng" dirty="0"/>
              <a:t> I = V/R</a:t>
            </a:r>
            <a:endParaRPr lang="pt-BR" dirty="0"/>
          </a:p>
          <a:p>
            <a:r>
              <a:rPr lang="pt-BR" dirty="0"/>
              <a:t> </a:t>
            </a:r>
          </a:p>
          <a:p>
            <a:r>
              <a:rPr lang="pt-BR" dirty="0"/>
              <a:t> </a:t>
            </a:r>
          </a:p>
          <a:p>
            <a:r>
              <a:rPr lang="pt-BR" dirty="0"/>
              <a:t>Como vemos em um polo, há excesso de cargas positivas e no outro excesso de cargas negativas. Essa diferença de cargas é a tensão elétrica (V). A tensão da pilha é de 1,5 V, a da bateria de carro é 12 V e a da rede elétrica é 110 ou 220 V. A tensão impulsiona a corrente elétrica para passar no circuito elétrico.</a:t>
            </a:r>
          </a:p>
          <a:p>
            <a:r>
              <a:rPr lang="pt-BR" b="1" u="sng" dirty="0"/>
              <a:t>Para saber a tensão que passa no resistor basta multiplicar a corrente pelo valor dele. Esta relação é a Lei de Ohm.</a:t>
            </a:r>
            <a:endParaRPr lang="pt-BR" dirty="0"/>
          </a:p>
          <a:p>
            <a:r>
              <a:rPr lang="pt-BR" b="1" u="sng" dirty="0"/>
              <a:t> V=</a:t>
            </a:r>
            <a:r>
              <a:rPr lang="pt-BR" b="1" u="sng" dirty="0" err="1"/>
              <a:t>RxI</a:t>
            </a:r>
            <a:endParaRPr lang="pt-BR" dirty="0"/>
          </a:p>
          <a:p>
            <a:pPr>
              <a:defRPr/>
            </a:pPr>
            <a:endParaRPr lang="pt-BR" dirty="0"/>
          </a:p>
        </p:txBody>
      </p:sp>
      <p:pic>
        <p:nvPicPr>
          <p:cNvPr id="7" name="Imagem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799" y="2247441"/>
            <a:ext cx="2390660" cy="2555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31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6AC8558-B226-4926-81DC-541D8BE1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6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TIPOS DE CORRENTE ELÉTRICA - FREQUÊNCIA</a:t>
            </a:r>
            <a:endParaRPr lang="pt-B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00303000000000000" pitchFamily="50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/>
          </a:bodyPr>
          <a:lstStyle/>
          <a:p>
            <a:r>
              <a:rPr lang="pt-BR" b="1" u="heavy" dirty="0"/>
              <a:t>Corrente contínua (CC ou DC)</a:t>
            </a:r>
            <a:r>
              <a:rPr lang="pt-BR" b="1" dirty="0"/>
              <a:t> </a:t>
            </a:r>
            <a:r>
              <a:rPr lang="pt-BR" dirty="0"/>
              <a:t>– É fornecida por pilhas, baterias, fonte de alimentação dos aparelhos. Ela mantém sempre o mesmo valor e o sentido.</a:t>
            </a:r>
          </a:p>
          <a:p>
            <a:r>
              <a:rPr lang="pt-BR" b="1" u="heavy" dirty="0"/>
              <a:t>Corrente alternada (CA ou AC)</a:t>
            </a:r>
            <a:r>
              <a:rPr lang="pt-BR" b="1" dirty="0"/>
              <a:t> </a:t>
            </a:r>
            <a:r>
              <a:rPr lang="pt-BR" dirty="0"/>
              <a:t>– É fornecida pela rede elétrica. Muda de valor e de sentido no decorrer do tempo.</a:t>
            </a:r>
          </a:p>
          <a:p>
            <a:r>
              <a:rPr lang="pt-BR" altLang="pt-BR" dirty="0"/>
              <a:t>Aplicar os exercícios referentes que se encontram no documento em Word</a:t>
            </a:r>
          </a:p>
          <a:p>
            <a:endParaRPr lang="pt-BR" dirty="0"/>
          </a:p>
        </p:txBody>
      </p:sp>
      <p:pic>
        <p:nvPicPr>
          <p:cNvPr id="8" name="Imagem 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7561" y="2644048"/>
            <a:ext cx="3073704" cy="1784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135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pt-BR" dirty="0"/>
              <a:t>Aterramento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33" y="760319"/>
            <a:ext cx="10853056" cy="4593770"/>
          </a:xfrm>
        </p:spPr>
        <p:txBody>
          <a:bodyPr anchor="ctr">
            <a:normAutofit/>
          </a:bodyPr>
          <a:lstStyle/>
          <a:p>
            <a:pPr algn="just"/>
            <a:r>
              <a:rPr lang="pt-BR" sz="2400" dirty="0"/>
              <a:t>Significa acoplamento permanente de partes metálicas com o propósito de formar um caminho condutor de eletricidade tanto quanto assegurar continuidade elétrica e capacitar condução segura, qualquer que seja o tipo de corrente.</a:t>
            </a:r>
          </a:p>
          <a:p>
            <a:endParaRPr lang="pt-BR" sz="2400" dirty="0"/>
          </a:p>
          <a:p>
            <a:endParaRPr lang="pt-BR" sz="2400" dirty="0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386472"/>
              </p:ext>
            </p:extLst>
          </p:nvPr>
        </p:nvGraphicFramePr>
        <p:xfrm>
          <a:off x="1766340" y="3657600"/>
          <a:ext cx="8001000" cy="2924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m de bitmap" r:id="rId3" imgW="6323810" imgH="4304762" progId="PBrush">
                  <p:embed/>
                </p:oleObj>
              </mc:Choice>
              <mc:Fallback>
                <p:oleObj name="Imagem de bitmap" r:id="rId3" imgW="6323810" imgH="4304762" progId="PBrush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340" y="3657600"/>
                        <a:ext cx="8001000" cy="29243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011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pt-BR" dirty="0"/>
              <a:t>Objetivos do aterramento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33" y="1948544"/>
            <a:ext cx="10853056" cy="4593770"/>
          </a:xfrm>
        </p:spPr>
        <p:txBody>
          <a:bodyPr anchor="ctr">
            <a:normAutofit/>
          </a:bodyPr>
          <a:lstStyle/>
          <a:p>
            <a:r>
              <a:rPr lang="pt-BR" sz="2400" b="1" dirty="0"/>
              <a:t> </a:t>
            </a:r>
            <a:r>
              <a:rPr lang="pt-BR" sz="2400" dirty="0"/>
              <a:t>Segurança do pessoal de operação, manutenção e usuários contra tensões perigosas;</a:t>
            </a:r>
          </a:p>
          <a:p>
            <a:endParaRPr lang="pt-BR" sz="2400" dirty="0"/>
          </a:p>
          <a:p>
            <a:r>
              <a:rPr lang="pt-BR" sz="2400" dirty="0"/>
              <a:t> Proteção contra sobre tensões elevadas que possam provocar danos nos equipamentos;</a:t>
            </a:r>
          </a:p>
          <a:p>
            <a:endParaRPr lang="pt-BR" sz="2400" dirty="0"/>
          </a:p>
          <a:p>
            <a:r>
              <a:rPr lang="pt-BR" sz="2400" dirty="0"/>
              <a:t> Limitação dos níveis de ruído e </a:t>
            </a:r>
            <a:r>
              <a:rPr lang="pt-BR" sz="2400" dirty="0" err="1"/>
              <a:t>diafonia</a:t>
            </a:r>
            <a:r>
              <a:rPr lang="pt-BR" sz="2400" dirty="0"/>
              <a:t>;</a:t>
            </a:r>
          </a:p>
          <a:p>
            <a:endParaRPr lang="pt-BR" sz="2400" dirty="0"/>
          </a:p>
          <a:p>
            <a:r>
              <a:rPr lang="pt-BR" sz="2400" dirty="0"/>
              <a:t>Equalização de potencial entre circuitos elétricos. 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8801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pt-BR" dirty="0"/>
              <a:t>Como fazer e medir um aterramento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064" y="158296"/>
            <a:ext cx="10853056" cy="4593770"/>
          </a:xfrm>
        </p:spPr>
        <p:txBody>
          <a:bodyPr anchor="ctr">
            <a:normAutofit/>
          </a:bodyPr>
          <a:lstStyle/>
          <a:p>
            <a:pPr algn="just"/>
            <a:r>
              <a:rPr lang="pt-BR" sz="2400" b="1" dirty="0"/>
              <a:t> </a:t>
            </a:r>
            <a:r>
              <a:rPr lang="pt-BR" sz="2400" dirty="0"/>
              <a:t>A ideia é possuir um “caminho” de fuga de altas voltagens ou ruídos que apareçam na rede.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4306" y="2708160"/>
            <a:ext cx="6324600" cy="392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994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158296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 </a:t>
            </a:r>
            <a:r>
              <a:rPr lang="pt-BR" dirty="0" err="1"/>
              <a:t>Terrometro</a:t>
            </a:r>
            <a:endParaRPr lang="pt-BR" dirty="0"/>
          </a:p>
        </p:txBody>
      </p:sp>
      <p:pic>
        <p:nvPicPr>
          <p:cNvPr id="7" name="Picture 2" descr="http://t1.gstatic.com/images?q=tbn:14H9Hb7i8XpkBM:http://www.itest.com.br/config/imagens_conteudo/produtos/imagensGRD/GRD_941_TM1000W.jpg&amp;t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24" y="1894490"/>
            <a:ext cx="4251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http://www.pararrayos.com.mx/images/terrometR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2816" y="3373822"/>
            <a:ext cx="4727575" cy="324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653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</TotalTime>
  <Words>708</Words>
  <Application>Microsoft Office PowerPoint</Application>
  <PresentationFormat>Widescreen</PresentationFormat>
  <Paragraphs>65</Paragraphs>
  <Slides>27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7" baseType="lpstr">
      <vt:lpstr>Arial</vt:lpstr>
      <vt:lpstr>Bitstream Vera Sans</vt:lpstr>
      <vt:lpstr>Calibri</vt:lpstr>
      <vt:lpstr>Calibri Light</vt:lpstr>
      <vt:lpstr>Exo</vt:lpstr>
      <vt:lpstr>Helvetica</vt:lpstr>
      <vt:lpstr>Times New Roman</vt:lpstr>
      <vt:lpstr>Office Theme</vt:lpstr>
      <vt:lpstr>Imagem de bitmap</vt:lpstr>
      <vt:lpstr>Objeto de Shell de Gerenciador</vt:lpstr>
      <vt:lpstr>Apresentação do PowerPoint</vt:lpstr>
      <vt:lpstr>Eletricidade</vt:lpstr>
      <vt:lpstr>Corrente elétrica e tensão elétrica</vt:lpstr>
      <vt:lpstr>Apresentação do PowerPoint</vt:lpstr>
      <vt:lpstr>TIPOS DE CORRENTE ELÉTRICA - FREQUÊNCIA</vt:lpstr>
      <vt:lpstr> Aterramento</vt:lpstr>
      <vt:lpstr> Objetivos do aterramento</vt:lpstr>
      <vt:lpstr> Como fazer e medir um aterramento</vt:lpstr>
      <vt:lpstr> Terrometro</vt:lpstr>
      <vt:lpstr> Objetivos do aterramento</vt:lpstr>
      <vt:lpstr> Eletricidade estática</vt:lpstr>
      <vt:lpstr> Subtensões e sobretensões</vt:lpstr>
      <vt:lpstr> Equipamentos proteção elétrica</vt:lpstr>
      <vt:lpstr> Estabilizadores</vt:lpstr>
      <vt:lpstr> Filtro de Linha</vt:lpstr>
      <vt:lpstr> No break</vt:lpstr>
      <vt:lpstr> GMG grupo motor gerador</vt:lpstr>
      <vt:lpstr>Apresentação do PowerPoint</vt:lpstr>
      <vt:lpstr>Apresentação do PowerPoint</vt:lpstr>
      <vt:lpstr> Como testar fusíveis com um multímetro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74</cp:revision>
  <dcterms:created xsi:type="dcterms:W3CDTF">2021-01-29T11:30:57Z</dcterms:created>
  <dcterms:modified xsi:type="dcterms:W3CDTF">2022-06-09T14:16:31Z</dcterms:modified>
</cp:coreProperties>
</file>